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6" r:id="rId2"/>
    <p:sldId id="382" r:id="rId3"/>
    <p:sldId id="419" r:id="rId4"/>
    <p:sldId id="421" r:id="rId5"/>
    <p:sldId id="420" r:id="rId6"/>
    <p:sldId id="439" r:id="rId7"/>
    <p:sldId id="448" r:id="rId8"/>
    <p:sldId id="405" r:id="rId9"/>
    <p:sldId id="432" r:id="rId10"/>
    <p:sldId id="385" r:id="rId11"/>
    <p:sldId id="388" r:id="rId12"/>
    <p:sldId id="416" r:id="rId13"/>
    <p:sldId id="389" r:id="rId14"/>
    <p:sldId id="427" r:id="rId15"/>
    <p:sldId id="417" r:id="rId16"/>
    <p:sldId id="390" r:id="rId17"/>
    <p:sldId id="436" r:id="rId18"/>
    <p:sldId id="437" r:id="rId19"/>
    <p:sldId id="387" r:id="rId20"/>
    <p:sldId id="440" r:id="rId21"/>
    <p:sldId id="442" r:id="rId22"/>
    <p:sldId id="443" r:id="rId23"/>
    <p:sldId id="444" r:id="rId24"/>
    <p:sldId id="445" r:id="rId25"/>
    <p:sldId id="446" r:id="rId26"/>
    <p:sldId id="449" r:id="rId27"/>
    <p:sldId id="426" r:id="rId28"/>
    <p:sldId id="391" r:id="rId29"/>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AE6"/>
    <a:srgbClr val="E5F3F7"/>
    <a:srgbClr val="0000FF"/>
    <a:srgbClr val="CDE8EF"/>
    <a:srgbClr val="0066CC"/>
    <a:srgbClr val="3CA2BE"/>
    <a:srgbClr val="50AEC8"/>
    <a:srgbClr val="F7F7F7"/>
    <a:srgbClr val="F0F8FA"/>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68531" autoAdjust="0"/>
  </p:normalViewPr>
  <p:slideViewPr>
    <p:cSldViewPr>
      <p:cViewPr varScale="1">
        <p:scale>
          <a:sx n="106" d="100"/>
          <a:sy n="106" d="100"/>
        </p:scale>
        <p:origin x="5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C00392A-F68A-4D85-B235-D99FF354DF3E}" type="datetimeFigureOut">
              <a:rPr lang="en-US" smtClean="0"/>
              <a:t>10/18/2022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91F9D5F-4B14-476E-88D3-E131FF3C220C}" type="slidenum">
              <a:rPr lang="en-US" smtClean="0"/>
              <a:t>‹#›</a:t>
            </a:fld>
            <a:endParaRPr lang="en-US" dirty="0"/>
          </a:p>
        </p:txBody>
      </p:sp>
    </p:spTree>
    <p:extLst>
      <p:ext uri="{BB962C8B-B14F-4D97-AF65-F5344CB8AC3E}">
        <p14:creationId xmlns:p14="http://schemas.microsoft.com/office/powerpoint/2010/main" val="31499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1</a:t>
            </a:fld>
            <a:endParaRPr lang="en-US" dirty="0"/>
          </a:p>
        </p:txBody>
      </p:sp>
    </p:spTree>
    <p:extLst>
      <p:ext uri="{BB962C8B-B14F-4D97-AF65-F5344CB8AC3E}">
        <p14:creationId xmlns:p14="http://schemas.microsoft.com/office/powerpoint/2010/main" val="1126397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4</a:t>
            </a:fld>
            <a:endParaRPr lang="en-US" dirty="0"/>
          </a:p>
        </p:txBody>
      </p:sp>
    </p:spTree>
    <p:extLst>
      <p:ext uri="{BB962C8B-B14F-4D97-AF65-F5344CB8AC3E}">
        <p14:creationId xmlns:p14="http://schemas.microsoft.com/office/powerpoint/2010/main" val="384395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18</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19</a:t>
            </a:fld>
            <a:endParaRPr lang="en-US" dirty="0"/>
          </a:p>
        </p:txBody>
      </p:sp>
    </p:spTree>
    <p:extLst>
      <p:ext uri="{BB962C8B-B14F-4D97-AF65-F5344CB8AC3E}">
        <p14:creationId xmlns:p14="http://schemas.microsoft.com/office/powerpoint/2010/main" val="132631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F9D5F-4B14-476E-88D3-E131FF3C220C}" type="slidenum">
              <a:rPr lang="en-US" smtClean="0"/>
              <a:t>28</a:t>
            </a:fld>
            <a:endParaRPr lang="en-US" dirty="0"/>
          </a:p>
        </p:txBody>
      </p:sp>
    </p:spTree>
    <p:extLst>
      <p:ext uri="{BB962C8B-B14F-4D97-AF65-F5344CB8AC3E}">
        <p14:creationId xmlns:p14="http://schemas.microsoft.com/office/powerpoint/2010/main" val="134705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6968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60331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50916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9513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740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16323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9615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227474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84470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14859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BF426DB-72C9-44A0-A0C0-5A0412C580A1}" type="datetimeFigureOut">
              <a:rPr lang="fr-CA" smtClean="0"/>
              <a:t>2022-10-18</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6BEDAF4A-D2C3-47D1-A66A-1754C6697A23}" type="slidenum">
              <a:rPr lang="fr-CA" smtClean="0"/>
              <a:t>‹#›</a:t>
            </a:fld>
            <a:endParaRPr lang="fr-CA" dirty="0"/>
          </a:p>
        </p:txBody>
      </p:sp>
    </p:spTree>
    <p:extLst>
      <p:ext uri="{BB962C8B-B14F-4D97-AF65-F5344CB8AC3E}">
        <p14:creationId xmlns:p14="http://schemas.microsoft.com/office/powerpoint/2010/main" val="96496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chemeClr val="accent5">
                <a:lumMod val="75000"/>
                <a:alpha val="6000"/>
              </a:schemeClr>
            </a:gs>
            <a:gs pos="50000">
              <a:schemeClr val="bg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426DB-72C9-44A0-A0C0-5A0412C580A1}" type="datetimeFigureOut">
              <a:rPr lang="fr-CA" smtClean="0"/>
              <a:t>2022-10-18</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DAF4A-D2C3-47D1-A66A-1754C6697A23}" type="slidenum">
              <a:rPr lang="fr-CA" smtClean="0"/>
              <a:t>‹#›</a:t>
            </a:fld>
            <a:endParaRPr lang="fr-CA" dirty="0"/>
          </a:p>
        </p:txBody>
      </p:sp>
    </p:spTree>
    <p:extLst>
      <p:ext uri="{BB962C8B-B14F-4D97-AF65-F5344CB8AC3E}">
        <p14:creationId xmlns:p14="http://schemas.microsoft.com/office/powerpoint/2010/main" val="349917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 y="1"/>
            <a:ext cx="9143999" cy="2465222"/>
          </a:xfrm>
          <a:prstGeom prst="rect">
            <a:avLst/>
          </a:prstGeom>
        </p:spPr>
      </p:pic>
      <p:sp>
        <p:nvSpPr>
          <p:cNvPr id="5" name="Rectangle 4"/>
          <p:cNvSpPr/>
          <p:nvPr/>
        </p:nvSpPr>
        <p:spPr>
          <a:xfrm>
            <a:off x="0" y="2348880"/>
            <a:ext cx="9144000" cy="4509120"/>
          </a:xfrm>
          <a:prstGeom prst="rect">
            <a:avLst/>
          </a:prstGeom>
          <a:solidFill>
            <a:srgbClr val="2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1" name="Rectangle 10"/>
          <p:cNvSpPr/>
          <p:nvPr/>
        </p:nvSpPr>
        <p:spPr>
          <a:xfrm>
            <a:off x="0" y="3861049"/>
            <a:ext cx="9144000" cy="504056"/>
          </a:xfrm>
          <a:prstGeom prst="rect">
            <a:avLst/>
          </a:prstGeom>
          <a:gradFill>
            <a:gsLst>
              <a:gs pos="21000">
                <a:srgbClr val="000000">
                  <a:alpha val="19000"/>
                </a:srgbClr>
              </a:gs>
              <a:gs pos="0">
                <a:schemeClr val="tx1">
                  <a:alpha val="35000"/>
                </a:schemeClr>
              </a:gs>
              <a:gs pos="52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4" name="Rectangle 13"/>
          <p:cNvSpPr/>
          <p:nvPr/>
        </p:nvSpPr>
        <p:spPr>
          <a:xfrm>
            <a:off x="0" y="2348881"/>
            <a:ext cx="9144000" cy="13681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srgbClr val="FFFFFF"/>
              </a:solidFill>
            </a:endParaRPr>
          </a:p>
        </p:txBody>
      </p:sp>
      <p:sp>
        <p:nvSpPr>
          <p:cNvPr id="10" name="ZoneTexte 9"/>
          <p:cNvSpPr txBox="1"/>
          <p:nvPr/>
        </p:nvSpPr>
        <p:spPr>
          <a:xfrm>
            <a:off x="359533" y="4151761"/>
            <a:ext cx="8424933" cy="1754326"/>
          </a:xfrm>
          <a:prstGeom prst="rect">
            <a:avLst/>
          </a:prstGeom>
          <a:noFill/>
        </p:spPr>
        <p:txBody>
          <a:bodyPr wrap="square" rtlCol="0">
            <a:spAutoFit/>
          </a:bodyPr>
          <a:lstStyle/>
          <a:p>
            <a:pPr algn="ctr"/>
            <a:r>
              <a:rPr lang="fr-CA" sz="5400" b="1" dirty="0">
                <a:solidFill>
                  <a:schemeClr val="bg1"/>
                </a:solidFill>
                <a:latin typeface="Aharoni" panose="02010803020104030203" pitchFamily="2" charset="-79"/>
                <a:cs typeface="Aharoni" panose="02010803020104030203" pitchFamily="2" charset="-79"/>
              </a:rPr>
              <a:t>Employee Self Service</a:t>
            </a:r>
          </a:p>
          <a:p>
            <a:pPr algn="ctr"/>
            <a:r>
              <a:rPr lang="fr-CA" sz="4400" b="1" dirty="0">
                <a:solidFill>
                  <a:schemeClr val="bg1"/>
                </a:solidFill>
                <a:latin typeface="Aharoni" panose="02010803020104030203" pitchFamily="2" charset="-79"/>
                <a:cs typeface="Aharoni" panose="02010803020104030203" pitchFamily="2" charset="-79"/>
              </a:rPr>
              <a:t>(ESS)</a:t>
            </a:r>
          </a:p>
          <a:p>
            <a:pPr algn="ctr"/>
            <a:r>
              <a:rPr lang="fr-CA" sz="1000" b="1">
                <a:solidFill>
                  <a:schemeClr val="bg1"/>
                </a:solidFill>
                <a:latin typeface="Aharoni" panose="02010803020104030203" pitchFamily="2" charset="-79"/>
                <a:cs typeface="Aharoni" panose="02010803020104030203" pitchFamily="2" charset="-79"/>
              </a:rPr>
              <a:t>Version 2.21</a:t>
            </a:r>
            <a:endParaRPr lang="fr-CA" sz="1000"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7553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a:t>The Deduction Inquiry allows for viewing and printing the employee and employer cost for employee elected deductions. </a:t>
            </a:r>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Deduction Inquiry</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867" y="1988840"/>
            <a:ext cx="6215038" cy="379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05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60252"/>
            <a:ext cx="8928992" cy="778098"/>
          </a:xfrm>
        </p:spPr>
        <p:txBody>
          <a:bodyPr>
            <a:normAutofit/>
          </a:bodyPr>
          <a:lstStyle/>
          <a:p>
            <a:r>
              <a:rPr lang="en-US" sz="1800" dirty="0"/>
              <a:t>Employees can view and print their earnings summary by selecting the year they wish to view.   </a:t>
            </a:r>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 – Earnings Summary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923" y="1844824"/>
            <a:ext cx="4947152" cy="445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04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a:t>If the district uses Harris School Solutions' Document Services product to produce their W2 records, the employee can view and print their W2 for the selected year.   </a:t>
            </a:r>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600" b="1" i="1" dirty="0">
                <a:solidFill>
                  <a:prstClr val="white"/>
                </a:solidFill>
              </a:rPr>
              <a:t>Employee Self Service-Earnings Summary (W2)</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085184"/>
            <a:ext cx="2448272" cy="25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22234"/>
            <a:ext cx="4566188" cy="422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6200000">
            <a:off x="3347857" y="637410"/>
            <a:ext cx="80586" cy="401124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818481" y="2537480"/>
            <a:ext cx="540060" cy="21602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276" y="1844824"/>
            <a:ext cx="347507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37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a:t>Employee can view and print check/statement summary for a specific check date range.  The employee can view check detail by clicking on a particular check.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650" y="1772816"/>
            <a:ext cx="628869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83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535"/>
            <a:ext cx="8229600" cy="823291"/>
          </a:xfrm>
        </p:spPr>
        <p:txBody>
          <a:bodyPr>
            <a:normAutofit/>
          </a:bodyPr>
          <a:lstStyle/>
          <a:p>
            <a:r>
              <a:rPr lang="en-US" sz="1800" dirty="0"/>
              <a:t>If an employee has extra pay, pay adjustments or substitute pay for a specific check, they can view detail information about the pay by clicking on </a:t>
            </a:r>
            <a:r>
              <a:rPr lang="en-US" sz="1800" i="1" dirty="0"/>
              <a:t>Adjusts/Sub Details</a:t>
            </a:r>
            <a:r>
              <a:rPr lang="en-US" sz="1800" dirty="0"/>
              <a:t> link.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0198"/>
            <a:ext cx="6522665" cy="324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882177" y="3596884"/>
            <a:ext cx="1108032" cy="2532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217" y="4316692"/>
            <a:ext cx="3950618" cy="220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980932" y="3840874"/>
            <a:ext cx="0" cy="55618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61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56049"/>
            <a:ext cx="8229600" cy="778098"/>
          </a:xfrm>
        </p:spPr>
        <p:txBody>
          <a:bodyPr>
            <a:normAutofit/>
          </a:bodyPr>
          <a:lstStyle/>
          <a:p>
            <a:r>
              <a:rPr lang="en-US" sz="1800" dirty="0"/>
              <a:t>Employee’s detail check information can be displayed and printed. </a:t>
            </a:r>
          </a:p>
        </p:txBody>
      </p:sp>
      <p:sp>
        <p:nvSpPr>
          <p:cNvPr id="4" name="Rectangle 3"/>
          <p:cNvSpPr/>
          <p:nvPr/>
        </p:nvSpPr>
        <p:spPr>
          <a:xfrm>
            <a:off x="-35828" y="-5222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28" y="1552248"/>
            <a:ext cx="5295900" cy="5181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09009" y="1861267"/>
            <a:ext cx="1152128" cy="276999"/>
          </a:xfrm>
          <a:prstGeom prst="rect">
            <a:avLst/>
          </a:prstGeom>
          <a:noFill/>
        </p:spPr>
        <p:txBody>
          <a:bodyPr wrap="square" rtlCol="0">
            <a:spAutoFit/>
          </a:bodyPr>
          <a:lstStyle/>
          <a:p>
            <a:r>
              <a:rPr lang="en-US" sz="1200" dirty="0">
                <a:solidFill>
                  <a:srgbClr val="0070C0"/>
                </a:solidFill>
              </a:rPr>
              <a:t>Print button.</a:t>
            </a:r>
          </a:p>
        </p:txBody>
      </p:sp>
      <p:sp>
        <p:nvSpPr>
          <p:cNvPr id="12" name="Rectangle 11"/>
          <p:cNvSpPr/>
          <p:nvPr/>
        </p:nvSpPr>
        <p:spPr>
          <a:xfrm>
            <a:off x="6724017" y="1552248"/>
            <a:ext cx="216024" cy="216024"/>
          </a:xfrm>
          <a:prstGeom prst="rect">
            <a:avLst/>
          </a:prstGeom>
          <a:noFill/>
          <a:ln>
            <a:solidFill>
              <a:srgbClr val="3CA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flipV="1">
            <a:off x="6084168" y="1793546"/>
            <a:ext cx="576064" cy="138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4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a:t>If the district is using Harris School Solutions' Document Service product to produce their checks and statements, the check/statement detail will display as a copy of the original check/statement.   The employee can also print a copy of the displayed check/statement.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View Pay Checks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1800771"/>
            <a:ext cx="621665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6388328"/>
            <a:ext cx="5318547" cy="42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2987824" y="6633210"/>
            <a:ext cx="43204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91680" y="6171545"/>
            <a:ext cx="1728192" cy="461665"/>
          </a:xfrm>
          <a:prstGeom prst="rect">
            <a:avLst/>
          </a:prstGeom>
          <a:noFill/>
        </p:spPr>
        <p:txBody>
          <a:bodyPr wrap="square" rtlCol="0">
            <a:spAutoFit/>
          </a:bodyPr>
          <a:lstStyle/>
          <a:p>
            <a:r>
              <a:rPr lang="en-US" sz="1200" dirty="0">
                <a:solidFill>
                  <a:srgbClr val="0070C0"/>
                </a:solidFill>
              </a:rPr>
              <a:t>Print toolbar</a:t>
            </a:r>
            <a:r>
              <a:rPr lang="en-US" sz="1200" dirty="0"/>
              <a:t> </a:t>
            </a:r>
            <a:r>
              <a:rPr lang="en-US" sz="1200" dirty="0">
                <a:solidFill>
                  <a:srgbClr val="0070C0"/>
                </a:solidFill>
              </a:rPr>
              <a:t>is at bottom of check display.</a:t>
            </a:r>
          </a:p>
        </p:txBody>
      </p:sp>
    </p:spTree>
    <p:extLst>
      <p:ext uri="{BB962C8B-B14F-4D97-AF65-F5344CB8AC3E}">
        <p14:creationId xmlns:p14="http://schemas.microsoft.com/office/powerpoint/2010/main" val="59148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3" y="981474"/>
            <a:ext cx="8568952" cy="1039315"/>
          </a:xfrm>
        </p:spPr>
        <p:txBody>
          <a:bodyPr>
            <a:normAutofit/>
          </a:bodyPr>
          <a:lstStyle/>
          <a:p>
            <a:r>
              <a:rPr lang="en-US" sz="1800" dirty="0"/>
              <a:t>Leave Menu allows the employee to see their leave history and leave balances.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500" b="1" i="1" dirty="0">
                <a:solidFill>
                  <a:prstClr val="white"/>
                </a:solidFill>
              </a:rPr>
              <a:t>Employee Self Service – Leave</a:t>
            </a:r>
          </a:p>
        </p:txBody>
      </p:sp>
      <p:pic>
        <p:nvPicPr>
          <p:cNvPr id="3" name="Picture 2"/>
          <p:cNvPicPr>
            <a:picLocks noChangeAspect="1"/>
          </p:cNvPicPr>
          <p:nvPr/>
        </p:nvPicPr>
        <p:blipFill>
          <a:blip r:embed="rId2"/>
          <a:stretch>
            <a:fillRect/>
          </a:stretch>
        </p:blipFill>
        <p:spPr>
          <a:xfrm>
            <a:off x="3433762" y="2719387"/>
            <a:ext cx="2276475" cy="1419225"/>
          </a:xfrm>
          <a:prstGeom prst="rect">
            <a:avLst/>
          </a:prstGeom>
        </p:spPr>
      </p:pic>
      <p:sp>
        <p:nvSpPr>
          <p:cNvPr id="9" name="Rounded Rectangle 8"/>
          <p:cNvSpPr/>
          <p:nvPr/>
        </p:nvSpPr>
        <p:spPr>
          <a:xfrm>
            <a:off x="3887923" y="3284984"/>
            <a:ext cx="1368152" cy="680728"/>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169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640960" cy="778098"/>
          </a:xfrm>
        </p:spPr>
        <p:txBody>
          <a:bodyPr>
            <a:normAutofit/>
          </a:bodyPr>
          <a:lstStyle/>
          <a:p>
            <a:r>
              <a:rPr lang="en-US" sz="1700" dirty="0"/>
              <a:t>Employee can view and print their current leave balances.   The leave earned and used are reflective of the last completed payroll.</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Leave Balance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48880"/>
            <a:ext cx="8064896" cy="2875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331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424936" cy="778098"/>
          </a:xfrm>
        </p:spPr>
        <p:txBody>
          <a:bodyPr>
            <a:normAutofit/>
          </a:bodyPr>
          <a:lstStyle/>
          <a:p>
            <a:r>
              <a:rPr lang="en-US" sz="1700" dirty="0"/>
              <a:t>Employee can view and print their detail leave history for a specific date range.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Leave History</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097" y="2132856"/>
            <a:ext cx="745105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47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15"/>
            <a:ext cx="9144000" cy="908720"/>
          </a:xfrm>
          <a:prstGeom prst="rect">
            <a:avLst/>
          </a:prstGeom>
          <a:solidFill>
            <a:srgbClr val="3CA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a:t>
            </a:r>
          </a:p>
        </p:txBody>
      </p:sp>
      <p:sp>
        <p:nvSpPr>
          <p:cNvPr id="3" name="TextBox 2"/>
          <p:cNvSpPr txBox="1"/>
          <p:nvPr/>
        </p:nvSpPr>
        <p:spPr>
          <a:xfrm>
            <a:off x="377280" y="1844824"/>
            <a:ext cx="8466816" cy="2585323"/>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70C0"/>
                </a:solidFill>
              </a:rPr>
              <a:t>access from any computer.</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a:solidFill>
                  <a:srgbClr val="0070C0"/>
                </a:solidFill>
              </a:rPr>
              <a:t>view their elected withholding, earnings summary, check history, documents, leave balances and leave history.</a:t>
            </a:r>
          </a:p>
          <a:p>
            <a:endParaRPr lang="en-US" sz="1400" dirty="0">
              <a:solidFill>
                <a:srgbClr val="0070C0"/>
              </a:solidFill>
            </a:endParaRPr>
          </a:p>
          <a:p>
            <a:pPr marL="457200" indent="-457200">
              <a:buFont typeface="Wingdings" panose="05000000000000000000" pitchFamily="2" charset="2"/>
              <a:buChar char="§"/>
            </a:pPr>
            <a:r>
              <a:rPr lang="en-US" sz="2400" dirty="0">
                <a:solidFill>
                  <a:srgbClr val="0070C0"/>
                </a:solidFill>
              </a:rPr>
              <a:t>print past check information.</a:t>
            </a:r>
          </a:p>
          <a:p>
            <a:pPr marL="457200" indent="-457200">
              <a:buFont typeface="Wingdings" panose="05000000000000000000" pitchFamily="2" charset="2"/>
              <a:buChar char="§"/>
            </a:pPr>
            <a:endParaRPr lang="en-US" sz="1400" dirty="0">
              <a:solidFill>
                <a:srgbClr val="0070C0"/>
              </a:solidFill>
            </a:endParaRPr>
          </a:p>
          <a:p>
            <a:pPr marL="457200" indent="-457200">
              <a:buFont typeface="Wingdings" panose="05000000000000000000" pitchFamily="2" charset="2"/>
              <a:buChar char="§"/>
            </a:pPr>
            <a:r>
              <a:rPr lang="en-US" sz="2400" dirty="0">
                <a:solidFill>
                  <a:srgbClr val="0070C0"/>
                </a:solidFill>
              </a:rPr>
              <a:t>print W2s for past years.</a:t>
            </a:r>
            <a:endParaRPr lang="en-US" sz="2400" dirty="0"/>
          </a:p>
        </p:txBody>
      </p:sp>
      <p:sp>
        <p:nvSpPr>
          <p:cNvPr id="2" name="TextBox 1"/>
          <p:cNvSpPr txBox="1"/>
          <p:nvPr/>
        </p:nvSpPr>
        <p:spPr>
          <a:xfrm>
            <a:off x="107504" y="929091"/>
            <a:ext cx="4503184" cy="523220"/>
          </a:xfrm>
          <a:prstGeom prst="rect">
            <a:avLst/>
          </a:prstGeom>
          <a:noFill/>
        </p:spPr>
        <p:txBody>
          <a:bodyPr wrap="square" rtlCol="0">
            <a:spAutoFit/>
          </a:bodyPr>
          <a:lstStyle/>
          <a:p>
            <a:r>
              <a:rPr lang="en-US" sz="2800" dirty="0">
                <a:solidFill>
                  <a:srgbClr val="0070C0"/>
                </a:solidFill>
              </a:rPr>
              <a:t>Employees can…</a:t>
            </a:r>
          </a:p>
        </p:txBody>
      </p:sp>
    </p:spTree>
    <p:extLst>
      <p:ext uri="{BB962C8B-B14F-4D97-AF65-F5344CB8AC3E}">
        <p14:creationId xmlns:p14="http://schemas.microsoft.com/office/powerpoint/2010/main" val="6464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039315"/>
          </a:xfrm>
        </p:spPr>
        <p:txBody>
          <a:bodyPr>
            <a:normAutofit/>
          </a:bodyPr>
          <a:lstStyle/>
          <a:p>
            <a:r>
              <a:rPr lang="en-US" sz="1800" dirty="0"/>
              <a:t>Documents menu allows the employee to view the employee’s personal documents.  The Electronic Forms Agreement will be available in the menu IF your district is using this option.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Service–Documents</a:t>
            </a:r>
          </a:p>
        </p:txBody>
      </p:sp>
      <p:pic>
        <p:nvPicPr>
          <p:cNvPr id="6" name="Picture 5"/>
          <p:cNvPicPr>
            <a:picLocks noChangeAspect="1"/>
          </p:cNvPicPr>
          <p:nvPr/>
        </p:nvPicPr>
        <p:blipFill>
          <a:blip r:embed="rId2"/>
          <a:stretch>
            <a:fillRect/>
          </a:stretch>
        </p:blipFill>
        <p:spPr>
          <a:xfrm>
            <a:off x="2895600" y="2519362"/>
            <a:ext cx="3352800" cy="1819275"/>
          </a:xfrm>
          <a:prstGeom prst="rect">
            <a:avLst/>
          </a:prstGeom>
        </p:spPr>
      </p:pic>
      <p:sp>
        <p:nvSpPr>
          <p:cNvPr id="7" name="Rounded Rectangle 6"/>
          <p:cNvSpPr/>
          <p:nvPr/>
        </p:nvSpPr>
        <p:spPr>
          <a:xfrm>
            <a:off x="3635896" y="3140968"/>
            <a:ext cx="2376264" cy="1008112"/>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57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a:t>Employee can view and print their detail check, W2, Truth In Salary or 1095C forms if these documents are available.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7" name="Picture 6"/>
          <p:cNvPicPr>
            <a:picLocks noChangeAspect="1"/>
          </p:cNvPicPr>
          <p:nvPr/>
        </p:nvPicPr>
        <p:blipFill>
          <a:blip r:embed="rId2"/>
          <a:stretch>
            <a:fillRect/>
          </a:stretch>
        </p:blipFill>
        <p:spPr>
          <a:xfrm>
            <a:off x="2094469" y="2802669"/>
            <a:ext cx="6001252" cy="1900733"/>
          </a:xfrm>
          <a:prstGeom prst="rect">
            <a:avLst/>
          </a:prstGeom>
        </p:spPr>
      </p:pic>
      <p:pic>
        <p:nvPicPr>
          <p:cNvPr id="8" name="Picture 7"/>
          <p:cNvPicPr>
            <a:picLocks noChangeAspect="1"/>
          </p:cNvPicPr>
          <p:nvPr/>
        </p:nvPicPr>
        <p:blipFill>
          <a:blip r:embed="rId3"/>
          <a:stretch>
            <a:fillRect/>
          </a:stretch>
        </p:blipFill>
        <p:spPr>
          <a:xfrm>
            <a:off x="742142" y="3426870"/>
            <a:ext cx="1093554" cy="792088"/>
          </a:xfrm>
          <a:prstGeom prst="rect">
            <a:avLst/>
          </a:prstGeom>
        </p:spPr>
      </p:pic>
      <p:cxnSp>
        <p:nvCxnSpPr>
          <p:cNvPr id="9" name="Straight Arrow Connector 8"/>
          <p:cNvCxnSpPr/>
          <p:nvPr/>
        </p:nvCxnSpPr>
        <p:spPr>
          <a:xfrm flipH="1">
            <a:off x="1713055" y="3456586"/>
            <a:ext cx="504056" cy="3240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46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a:t>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7" name="Picture 6"/>
          <p:cNvPicPr>
            <a:picLocks noChangeAspect="1"/>
          </p:cNvPicPr>
          <p:nvPr/>
        </p:nvPicPr>
        <p:blipFill>
          <a:blip r:embed="rId2"/>
          <a:stretch>
            <a:fillRect/>
          </a:stretch>
        </p:blipFill>
        <p:spPr>
          <a:xfrm>
            <a:off x="1468320" y="2276872"/>
            <a:ext cx="5919327" cy="3088685"/>
          </a:xfrm>
          <a:prstGeom prst="rect">
            <a:avLst/>
          </a:prstGeom>
        </p:spPr>
      </p:pic>
      <p:pic>
        <p:nvPicPr>
          <p:cNvPr id="8" name="Picture 7"/>
          <p:cNvPicPr>
            <a:picLocks noChangeAspect="1"/>
          </p:cNvPicPr>
          <p:nvPr/>
        </p:nvPicPr>
        <p:blipFill>
          <a:blip r:embed="rId3"/>
          <a:stretch>
            <a:fillRect/>
          </a:stretch>
        </p:blipFill>
        <p:spPr>
          <a:xfrm>
            <a:off x="3923928" y="4683424"/>
            <a:ext cx="3234168" cy="2117375"/>
          </a:xfrm>
          <a:prstGeom prst="rect">
            <a:avLst/>
          </a:prstGeom>
          <a:ln>
            <a:solidFill>
              <a:schemeClr val="tx1"/>
            </a:solidFill>
          </a:ln>
        </p:spPr>
      </p:pic>
      <p:cxnSp>
        <p:nvCxnSpPr>
          <p:cNvPr id="10" name="Straight Arrow Connector 9"/>
          <p:cNvCxnSpPr/>
          <p:nvPr/>
        </p:nvCxnSpPr>
        <p:spPr>
          <a:xfrm flipV="1">
            <a:off x="1940040" y="5013176"/>
            <a:ext cx="2016224"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386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935535"/>
            <a:ext cx="8568952" cy="1160519"/>
          </a:xfrm>
        </p:spPr>
        <p:txBody>
          <a:bodyPr>
            <a:normAutofit fontScale="90000"/>
          </a:bodyPr>
          <a:lstStyle/>
          <a:p>
            <a:r>
              <a:rPr lang="en-US" sz="1800" dirty="0"/>
              <a:t>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5" name="Picture 4"/>
          <p:cNvPicPr>
            <a:picLocks noChangeAspect="1"/>
          </p:cNvPicPr>
          <p:nvPr/>
        </p:nvPicPr>
        <p:blipFill>
          <a:blip r:embed="rId2"/>
          <a:stretch>
            <a:fillRect/>
          </a:stretch>
        </p:blipFill>
        <p:spPr>
          <a:xfrm>
            <a:off x="2127705" y="2564904"/>
            <a:ext cx="4932064" cy="2016224"/>
          </a:xfrm>
          <a:prstGeom prst="rect">
            <a:avLst/>
          </a:prstGeom>
        </p:spPr>
      </p:pic>
      <p:cxnSp>
        <p:nvCxnSpPr>
          <p:cNvPr id="11" name="Straight Arrow Connector 10"/>
          <p:cNvCxnSpPr/>
          <p:nvPr/>
        </p:nvCxnSpPr>
        <p:spPr>
          <a:xfrm>
            <a:off x="2555776" y="4228957"/>
            <a:ext cx="1620180" cy="10002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956" y="4365089"/>
            <a:ext cx="3114588" cy="2380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519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a:t>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6" name="Picture 5"/>
          <p:cNvPicPr>
            <a:picLocks noChangeAspect="1"/>
          </p:cNvPicPr>
          <p:nvPr/>
        </p:nvPicPr>
        <p:blipFill>
          <a:blip r:embed="rId2"/>
          <a:stretch>
            <a:fillRect/>
          </a:stretch>
        </p:blipFill>
        <p:spPr>
          <a:xfrm>
            <a:off x="1403648" y="2329921"/>
            <a:ext cx="6048672" cy="1777387"/>
          </a:xfrm>
          <a:prstGeom prst="rect">
            <a:avLst/>
          </a:prstGeom>
        </p:spPr>
      </p:pic>
      <p:pic>
        <p:nvPicPr>
          <p:cNvPr id="7" name="Picture 6"/>
          <p:cNvPicPr>
            <a:picLocks noChangeAspect="1"/>
          </p:cNvPicPr>
          <p:nvPr/>
        </p:nvPicPr>
        <p:blipFill>
          <a:blip r:embed="rId3"/>
          <a:stretch>
            <a:fillRect/>
          </a:stretch>
        </p:blipFill>
        <p:spPr>
          <a:xfrm>
            <a:off x="3361391" y="4113484"/>
            <a:ext cx="2421217" cy="2641753"/>
          </a:xfrm>
          <a:prstGeom prst="rect">
            <a:avLst/>
          </a:prstGeom>
        </p:spPr>
      </p:pic>
      <p:cxnSp>
        <p:nvCxnSpPr>
          <p:cNvPr id="9" name="Straight Arrow Connector 8"/>
          <p:cNvCxnSpPr/>
          <p:nvPr/>
        </p:nvCxnSpPr>
        <p:spPr>
          <a:xfrm>
            <a:off x="1979712" y="4005064"/>
            <a:ext cx="1296144" cy="360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7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35535"/>
            <a:ext cx="8928992" cy="1160519"/>
          </a:xfrm>
        </p:spPr>
        <p:txBody>
          <a:bodyPr>
            <a:normAutofit fontScale="90000"/>
          </a:bodyPr>
          <a:lstStyle/>
          <a:p>
            <a:r>
              <a:rPr lang="en-US" sz="1800" dirty="0"/>
              <a:t>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400" b="1" i="1" dirty="0">
                <a:solidFill>
                  <a:prstClr val="white"/>
                </a:solidFill>
              </a:rPr>
              <a:t>Employee Self Service–</a:t>
            </a:r>
            <a:r>
              <a:rPr lang="fr-CA" sz="3400" b="1" i="1" dirty="0" err="1">
                <a:solidFill>
                  <a:prstClr val="white"/>
                </a:solidFill>
              </a:rPr>
              <a:t>View</a:t>
            </a:r>
            <a:r>
              <a:rPr lang="fr-CA" sz="3400" b="1" i="1" dirty="0">
                <a:solidFill>
                  <a:prstClr val="white"/>
                </a:solidFill>
              </a:rPr>
              <a:t> </a:t>
            </a:r>
            <a:r>
              <a:rPr lang="fr-CA" sz="3400" b="1" i="1" dirty="0" err="1">
                <a:solidFill>
                  <a:prstClr val="white"/>
                </a:solidFill>
              </a:rPr>
              <a:t>Employee</a:t>
            </a:r>
            <a:r>
              <a:rPr lang="fr-CA" sz="3400" b="1" i="1" dirty="0">
                <a:solidFill>
                  <a:prstClr val="white"/>
                </a:solidFill>
              </a:rPr>
              <a:t> Documents</a:t>
            </a:r>
          </a:p>
        </p:txBody>
      </p:sp>
      <p:sp>
        <p:nvSpPr>
          <p:cNvPr id="3" name="Rectangle 2"/>
          <p:cNvSpPr/>
          <p:nvPr/>
        </p:nvSpPr>
        <p:spPr>
          <a:xfrm>
            <a:off x="3923928" y="3429000"/>
            <a:ext cx="50405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a:t>
            </a:r>
          </a:p>
        </p:txBody>
      </p:sp>
      <p:pic>
        <p:nvPicPr>
          <p:cNvPr id="5" name="Picture 4"/>
          <p:cNvPicPr>
            <a:picLocks noChangeAspect="1"/>
          </p:cNvPicPr>
          <p:nvPr/>
        </p:nvPicPr>
        <p:blipFill>
          <a:blip r:embed="rId2"/>
          <a:stretch>
            <a:fillRect/>
          </a:stretch>
        </p:blipFill>
        <p:spPr>
          <a:xfrm>
            <a:off x="1331640" y="2451558"/>
            <a:ext cx="6636618" cy="1961380"/>
          </a:xfrm>
          <a:prstGeom prst="rect">
            <a:avLst/>
          </a:prstGeom>
        </p:spPr>
      </p:pic>
      <p:cxnSp>
        <p:nvCxnSpPr>
          <p:cNvPr id="10" name="Straight Arrow Connector 9"/>
          <p:cNvCxnSpPr/>
          <p:nvPr/>
        </p:nvCxnSpPr>
        <p:spPr>
          <a:xfrm>
            <a:off x="2267744" y="4241238"/>
            <a:ext cx="1246047" cy="6363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513791" y="4559391"/>
            <a:ext cx="3402211" cy="2032193"/>
          </a:xfrm>
          <a:prstGeom prst="rect">
            <a:avLst/>
          </a:prstGeom>
          <a:ln>
            <a:solidFill>
              <a:schemeClr val="tx1"/>
            </a:solidFill>
          </a:ln>
        </p:spPr>
      </p:pic>
    </p:spTree>
    <p:extLst>
      <p:ext uri="{BB962C8B-B14F-4D97-AF65-F5344CB8AC3E}">
        <p14:creationId xmlns:p14="http://schemas.microsoft.com/office/powerpoint/2010/main" val="1819048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fontScale="90000"/>
          </a:bodyPr>
          <a:lstStyle/>
          <a:p>
            <a:r>
              <a:rPr lang="en-US" sz="1800" dirty="0"/>
              <a:t>Employee can change their choice for tax form delivery by selecting the option and save.  Districts can also require that the Agreement be signed by all employees on initial login to ESS.  This option may not be used by all districts.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3200" b="1" i="1" dirty="0">
                <a:solidFill>
                  <a:prstClr val="white"/>
                </a:solidFill>
              </a:rPr>
              <a:t>Employee Self Service - </a:t>
            </a:r>
            <a:r>
              <a:rPr lang="en-US" sz="3200" b="1" i="1" dirty="0"/>
              <a:t>Electronic Form Agreement</a:t>
            </a:r>
          </a:p>
        </p:txBody>
      </p:sp>
      <p:pic>
        <p:nvPicPr>
          <p:cNvPr id="5" name="Picture 4"/>
          <p:cNvPicPr>
            <a:picLocks noChangeAspect="1"/>
          </p:cNvPicPr>
          <p:nvPr/>
        </p:nvPicPr>
        <p:blipFill>
          <a:blip r:embed="rId2"/>
          <a:stretch>
            <a:fillRect/>
          </a:stretch>
        </p:blipFill>
        <p:spPr>
          <a:xfrm>
            <a:off x="1619672" y="2348880"/>
            <a:ext cx="6781794" cy="3009777"/>
          </a:xfrm>
          <a:prstGeom prst="rect">
            <a:avLst/>
          </a:prstGeom>
          <a:ln>
            <a:solidFill>
              <a:srgbClr val="B0DAE6"/>
            </a:solidFill>
          </a:ln>
        </p:spPr>
      </p:pic>
      <p:sp>
        <p:nvSpPr>
          <p:cNvPr id="3" name="TextBox 2"/>
          <p:cNvSpPr txBox="1"/>
          <p:nvPr/>
        </p:nvSpPr>
        <p:spPr>
          <a:xfrm>
            <a:off x="3707904" y="3356992"/>
            <a:ext cx="3024336" cy="369332"/>
          </a:xfrm>
          <a:prstGeom prst="rect">
            <a:avLst/>
          </a:prstGeom>
          <a:noFill/>
        </p:spPr>
        <p:txBody>
          <a:bodyPr wrap="square" rtlCol="0">
            <a:spAutoFit/>
          </a:bodyPr>
          <a:lstStyle/>
          <a:p>
            <a:r>
              <a:rPr lang="en-US" dirty="0">
                <a:solidFill>
                  <a:srgbClr val="B0DAE6"/>
                </a:solidFill>
              </a:rPr>
              <a:t>Example Text Only</a:t>
            </a:r>
          </a:p>
        </p:txBody>
      </p:sp>
    </p:spTree>
    <p:extLst>
      <p:ext uri="{BB962C8B-B14F-4D97-AF65-F5344CB8AC3E}">
        <p14:creationId xmlns:p14="http://schemas.microsoft.com/office/powerpoint/2010/main" val="285498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35535"/>
            <a:ext cx="8568952" cy="778098"/>
          </a:xfrm>
        </p:spPr>
        <p:txBody>
          <a:bodyPr>
            <a:normAutofit/>
          </a:bodyPr>
          <a:lstStyle/>
          <a:p>
            <a:r>
              <a:rPr lang="en-US" sz="1800" dirty="0"/>
              <a:t>The </a:t>
            </a:r>
            <a:r>
              <a:rPr lang="en-US" sz="1800" i="1" dirty="0"/>
              <a:t>About ESS</a:t>
            </a:r>
            <a:r>
              <a:rPr lang="en-US" sz="1800" dirty="0"/>
              <a:t> Menu option identifies the Product Version and the District.  The District’s contact information for Employee Self Service can also be displayed here.</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About ESS</a:t>
            </a:r>
          </a:p>
        </p:txBody>
      </p:sp>
      <p:pic>
        <p:nvPicPr>
          <p:cNvPr id="8" name="Picture 7"/>
          <p:cNvPicPr>
            <a:picLocks noChangeAspect="1"/>
          </p:cNvPicPr>
          <p:nvPr/>
        </p:nvPicPr>
        <p:blipFill>
          <a:blip r:embed="rId2"/>
          <a:stretch>
            <a:fillRect/>
          </a:stretch>
        </p:blipFill>
        <p:spPr>
          <a:xfrm>
            <a:off x="3491879" y="1856611"/>
            <a:ext cx="1800201" cy="714686"/>
          </a:xfrm>
          <a:prstGeom prst="rect">
            <a:avLst/>
          </a:prstGeom>
        </p:spPr>
      </p:pic>
      <p:pic>
        <p:nvPicPr>
          <p:cNvPr id="3" name="Picture 2"/>
          <p:cNvPicPr>
            <a:picLocks noChangeAspect="1"/>
          </p:cNvPicPr>
          <p:nvPr/>
        </p:nvPicPr>
        <p:blipFill>
          <a:blip r:embed="rId3"/>
          <a:stretch>
            <a:fillRect/>
          </a:stretch>
        </p:blipFill>
        <p:spPr>
          <a:xfrm>
            <a:off x="1475656" y="3429000"/>
            <a:ext cx="6363280" cy="2520170"/>
          </a:xfrm>
          <a:prstGeom prst="rect">
            <a:avLst/>
          </a:prstGeom>
        </p:spPr>
      </p:pic>
      <p:sp>
        <p:nvSpPr>
          <p:cNvPr id="10" name="Rectangle 9"/>
          <p:cNvSpPr/>
          <p:nvPr/>
        </p:nvSpPr>
        <p:spPr>
          <a:xfrm>
            <a:off x="1495585" y="5420119"/>
            <a:ext cx="6264696" cy="36004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7664" y="4149080"/>
            <a:ext cx="2736304" cy="59335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148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741906"/>
            <a:ext cx="8568952" cy="778098"/>
          </a:xfrm>
        </p:spPr>
        <p:txBody>
          <a:bodyPr>
            <a:normAutofit/>
          </a:bodyPr>
          <a:lstStyle/>
          <a:p>
            <a:r>
              <a:rPr lang="en-US" sz="1800" dirty="0"/>
              <a:t>An employee can manage their ESS account by clicking on their user name in the toolbar.</a:t>
            </a:r>
          </a:p>
        </p:txBody>
      </p:sp>
      <p:sp>
        <p:nvSpPr>
          <p:cNvPr id="4" name="Rectangle 3"/>
          <p:cNvSpPr/>
          <p:nvPr/>
        </p:nvSpPr>
        <p:spPr>
          <a:xfrm>
            <a:off x="0" y="0"/>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 – Manage Account</a:t>
            </a:r>
          </a:p>
        </p:txBody>
      </p:sp>
      <p:pic>
        <p:nvPicPr>
          <p:cNvPr id="3" name="Picture 2"/>
          <p:cNvPicPr>
            <a:picLocks noChangeAspect="1"/>
          </p:cNvPicPr>
          <p:nvPr/>
        </p:nvPicPr>
        <p:blipFill>
          <a:blip r:embed="rId3"/>
          <a:stretch>
            <a:fillRect/>
          </a:stretch>
        </p:blipFill>
        <p:spPr>
          <a:xfrm>
            <a:off x="1907704" y="1365875"/>
            <a:ext cx="6076950" cy="5447501"/>
          </a:xfrm>
          <a:prstGeom prst="rect">
            <a:avLst/>
          </a:prstGeom>
        </p:spPr>
      </p:pic>
      <p:sp>
        <p:nvSpPr>
          <p:cNvPr id="13" name="Oval 12"/>
          <p:cNvSpPr/>
          <p:nvPr/>
        </p:nvSpPr>
        <p:spPr>
          <a:xfrm>
            <a:off x="6804248" y="1378714"/>
            <a:ext cx="648072" cy="250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V="1">
            <a:off x="7236296" y="1628800"/>
            <a:ext cx="0" cy="43204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057986" y="3501008"/>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57986" y="5157192"/>
            <a:ext cx="44108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057986" y="6168067"/>
            <a:ext cx="41871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Action Button: Custom 5">
            <a:hlinkClick r:id="" action="ppaction://noaction" highlightClick="1"/>
          </p:cNvPr>
          <p:cNvSpPr/>
          <p:nvPr/>
        </p:nvSpPr>
        <p:spPr>
          <a:xfrm>
            <a:off x="7884368" y="1700808"/>
            <a:ext cx="288032" cy="515719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449730" y="2009976"/>
            <a:ext cx="3199621" cy="4524315"/>
          </a:xfrm>
          <a:prstGeom prst="rect">
            <a:avLst/>
          </a:prstGeom>
          <a:noFill/>
        </p:spPr>
        <p:txBody>
          <a:bodyPr wrap="square" rtlCol="0">
            <a:spAutoFit/>
          </a:bodyPr>
          <a:lstStyle/>
          <a:p>
            <a:r>
              <a:rPr lang="en-US" sz="1600" dirty="0">
                <a:solidFill>
                  <a:srgbClr val="0070C0"/>
                </a:solidFill>
              </a:rPr>
              <a:t>Employee clicks on their user name to manage their account. </a:t>
            </a:r>
          </a:p>
          <a:p>
            <a:endParaRPr lang="en-US" sz="1600" dirty="0">
              <a:solidFill>
                <a:srgbClr val="0070C0"/>
              </a:solidFill>
            </a:endParaRPr>
          </a:p>
          <a:p>
            <a:endParaRPr lang="en-US" sz="1600" dirty="0">
              <a:solidFill>
                <a:srgbClr val="0070C0"/>
              </a:solidFill>
            </a:endParaRPr>
          </a:p>
          <a:p>
            <a:r>
              <a:rPr lang="en-US" sz="1600" dirty="0">
                <a:solidFill>
                  <a:srgbClr val="0070C0"/>
                </a:solidFill>
              </a:rPr>
              <a:t>The employee can change their password by entering their current password and the new password. </a:t>
            </a:r>
          </a:p>
          <a:p>
            <a:endParaRPr lang="en-US" sz="1600" dirty="0">
              <a:solidFill>
                <a:srgbClr val="0070C0"/>
              </a:solidFill>
            </a:endParaRPr>
          </a:p>
          <a:p>
            <a:endParaRPr lang="en-US" sz="1600" dirty="0">
              <a:solidFill>
                <a:srgbClr val="0070C0"/>
              </a:solidFill>
            </a:endParaRPr>
          </a:p>
          <a:p>
            <a:endParaRPr lang="en-US" sz="1600" dirty="0">
              <a:solidFill>
                <a:srgbClr val="0070C0"/>
              </a:solidFill>
            </a:endParaRPr>
          </a:p>
          <a:p>
            <a:r>
              <a:rPr lang="en-US" sz="1600" dirty="0">
                <a:solidFill>
                  <a:srgbClr val="0070C0"/>
                </a:solidFill>
              </a:rPr>
              <a:t>The employee can change the name  and email address associated with their ESS account.</a:t>
            </a:r>
          </a:p>
          <a:p>
            <a:endParaRPr lang="en-US" sz="1600" dirty="0">
              <a:solidFill>
                <a:srgbClr val="0070C0"/>
              </a:solidFill>
            </a:endParaRPr>
          </a:p>
          <a:p>
            <a:endParaRPr lang="en-US" sz="1600" dirty="0">
              <a:solidFill>
                <a:srgbClr val="0070C0"/>
              </a:solidFill>
            </a:endParaRPr>
          </a:p>
          <a:p>
            <a:r>
              <a:rPr lang="en-US" sz="1600" dirty="0">
                <a:solidFill>
                  <a:srgbClr val="0070C0"/>
                </a:solidFill>
              </a:rPr>
              <a:t>The employee can choose not to receive email alerts for requests and approvals in ESS.</a:t>
            </a:r>
          </a:p>
        </p:txBody>
      </p:sp>
    </p:spTree>
    <p:extLst>
      <p:ext uri="{BB962C8B-B14F-4D97-AF65-F5344CB8AC3E}">
        <p14:creationId xmlns:p14="http://schemas.microsoft.com/office/powerpoint/2010/main" val="185387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dirty="0"/>
              <a:t>Registration on Log In screen</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Register</a:t>
            </a:r>
          </a:p>
        </p:txBody>
      </p:sp>
      <p:sp>
        <p:nvSpPr>
          <p:cNvPr id="8" name="TextBox 7"/>
          <p:cNvSpPr txBox="1"/>
          <p:nvPr/>
        </p:nvSpPr>
        <p:spPr>
          <a:xfrm>
            <a:off x="1917187" y="5970863"/>
            <a:ext cx="5544616" cy="523220"/>
          </a:xfrm>
          <a:prstGeom prst="rect">
            <a:avLst/>
          </a:prstGeom>
          <a:noFill/>
        </p:spPr>
        <p:txBody>
          <a:bodyPr wrap="square" rtlCol="0">
            <a:spAutoFit/>
          </a:bodyPr>
          <a:lstStyle/>
          <a:p>
            <a:r>
              <a:rPr lang="en-US" sz="1400" b="1" dirty="0">
                <a:solidFill>
                  <a:srgbClr val="0070C0"/>
                </a:solidFill>
              </a:rPr>
              <a:t>NOTE:  Internet Explorer version 9 and below are not supported in ESS.  The Internet Explorer browser must be version 10 or above.   </a:t>
            </a:r>
          </a:p>
        </p:txBody>
      </p:sp>
      <p:sp>
        <p:nvSpPr>
          <p:cNvPr id="11" name="Rectangle 10"/>
          <p:cNvSpPr/>
          <p:nvPr/>
        </p:nvSpPr>
        <p:spPr>
          <a:xfrm>
            <a:off x="1403648" y="1756972"/>
            <a:ext cx="1008112" cy="102033"/>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683568" y="1608340"/>
            <a:ext cx="7848872" cy="3057430"/>
          </a:xfrm>
          <a:prstGeom prst="rect">
            <a:avLst/>
          </a:prstGeom>
        </p:spPr>
      </p:pic>
      <p:sp>
        <p:nvSpPr>
          <p:cNvPr id="12" name="TextBox 11"/>
          <p:cNvSpPr txBox="1"/>
          <p:nvPr/>
        </p:nvSpPr>
        <p:spPr>
          <a:xfrm>
            <a:off x="1235598" y="2672314"/>
            <a:ext cx="4320480" cy="338554"/>
          </a:xfrm>
          <a:prstGeom prst="rect">
            <a:avLst/>
          </a:prstGeom>
          <a:noFill/>
        </p:spPr>
        <p:txBody>
          <a:bodyPr wrap="square" rtlCol="0">
            <a:spAutoFit/>
          </a:bodyPr>
          <a:lstStyle/>
          <a:p>
            <a:r>
              <a:rPr lang="en-US" sz="1600" dirty="0">
                <a:solidFill>
                  <a:srgbClr val="0070C0"/>
                </a:solidFill>
              </a:rPr>
              <a:t>Enter Web Address for ESS into your browser.</a:t>
            </a:r>
          </a:p>
        </p:txBody>
      </p:sp>
      <p:sp>
        <p:nvSpPr>
          <p:cNvPr id="13" name="Right Arrow 12"/>
          <p:cNvSpPr/>
          <p:nvPr/>
        </p:nvSpPr>
        <p:spPr>
          <a:xfrm rot="16200000">
            <a:off x="2282473" y="2346305"/>
            <a:ext cx="568923" cy="99637"/>
          </a:xfrm>
          <a:prstGeom prst="rightArrow">
            <a:avLst>
              <a:gd name="adj1" fmla="val 80591"/>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736192" y="3508143"/>
            <a:ext cx="3096344" cy="830997"/>
          </a:xfrm>
          <a:prstGeom prst="rect">
            <a:avLst/>
          </a:prstGeom>
          <a:noFill/>
        </p:spPr>
        <p:txBody>
          <a:bodyPr wrap="square" rtlCol="0">
            <a:spAutoFit/>
          </a:bodyPr>
          <a:lstStyle/>
          <a:p>
            <a:r>
              <a:rPr lang="en-US" sz="1600" dirty="0">
                <a:solidFill>
                  <a:srgbClr val="0070C0"/>
                </a:solidFill>
              </a:rPr>
              <a:t>Everyone must register as a user for ESS using their social security number and employee number.  </a:t>
            </a:r>
          </a:p>
        </p:txBody>
      </p:sp>
      <p:sp>
        <p:nvSpPr>
          <p:cNvPr id="19" name="Right Arrow 18"/>
          <p:cNvSpPr/>
          <p:nvPr/>
        </p:nvSpPr>
        <p:spPr>
          <a:xfrm rot="16200000">
            <a:off x="7197757" y="2940575"/>
            <a:ext cx="943240" cy="1918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2843808" y="4178854"/>
            <a:ext cx="1348929" cy="143957"/>
          </a:xfrm>
          <a:prstGeom prst="rect">
            <a:avLst/>
          </a:prstGeom>
        </p:spPr>
      </p:pic>
    </p:spTree>
    <p:extLst>
      <p:ext uri="{BB962C8B-B14F-4D97-AF65-F5344CB8AC3E}">
        <p14:creationId xmlns:p14="http://schemas.microsoft.com/office/powerpoint/2010/main" val="231010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21257"/>
          </a:xfrm>
        </p:spPr>
        <p:txBody>
          <a:bodyPr>
            <a:normAutofit/>
          </a:bodyPr>
          <a:lstStyle/>
          <a:p>
            <a:r>
              <a:rPr lang="en-US" sz="2000" dirty="0"/>
              <a:t>All employees must create an account in ESS.  </a:t>
            </a:r>
            <a:endParaRPr lang="en-US" sz="1800" dirty="0"/>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Register</a:t>
            </a:r>
          </a:p>
        </p:txBody>
      </p:sp>
      <p:sp>
        <p:nvSpPr>
          <p:cNvPr id="5" name="TextBox 4"/>
          <p:cNvSpPr txBox="1"/>
          <p:nvPr/>
        </p:nvSpPr>
        <p:spPr>
          <a:xfrm>
            <a:off x="5602560" y="1560180"/>
            <a:ext cx="3456384" cy="2985433"/>
          </a:xfrm>
          <a:prstGeom prst="rect">
            <a:avLst/>
          </a:prstGeom>
          <a:noFill/>
        </p:spPr>
        <p:txBody>
          <a:bodyPr wrap="square" rtlCol="0">
            <a:spAutoFit/>
          </a:bodyPr>
          <a:lstStyle/>
          <a:p>
            <a:r>
              <a:rPr lang="en-US" sz="1400" dirty="0">
                <a:solidFill>
                  <a:srgbClr val="0070C0"/>
                </a:solidFill>
              </a:rPr>
              <a:t>Employee chooses their own User Name and Password.  User name should not contain any special characters or spaces.  </a:t>
            </a:r>
          </a:p>
          <a:p>
            <a:endParaRPr lang="en-US" sz="1600" dirty="0">
              <a:solidFill>
                <a:srgbClr val="0070C0"/>
              </a:solidFill>
            </a:endParaRPr>
          </a:p>
          <a:p>
            <a:r>
              <a:rPr lang="en-US" sz="1400" dirty="0">
                <a:solidFill>
                  <a:srgbClr val="0070C0"/>
                </a:solidFill>
              </a:rPr>
              <a:t>Social Security Number and Employee Number combination is validated in the payroll system. </a:t>
            </a:r>
          </a:p>
          <a:p>
            <a:endParaRPr lang="en-US" sz="1400" dirty="0">
              <a:solidFill>
                <a:srgbClr val="0070C0"/>
              </a:solidFill>
            </a:endParaRPr>
          </a:p>
          <a:p>
            <a:r>
              <a:rPr lang="en-US" sz="1400" dirty="0">
                <a:solidFill>
                  <a:srgbClr val="0070C0"/>
                </a:solidFill>
              </a:rPr>
              <a:t>Email address will be used to send all notifications from ESS.  This does NOT have to be a school district assigned email address.  It may be an employee’s personal email address.</a:t>
            </a:r>
          </a:p>
        </p:txBody>
      </p:sp>
      <p:sp>
        <p:nvSpPr>
          <p:cNvPr id="7" name="Rectangle 6"/>
          <p:cNvSpPr/>
          <p:nvPr/>
        </p:nvSpPr>
        <p:spPr>
          <a:xfrm>
            <a:off x="4139952" y="5239032"/>
            <a:ext cx="936104" cy="144016"/>
          </a:xfrm>
          <a:prstGeom prst="rect">
            <a:avLst/>
          </a:prstGeom>
          <a:solidFill>
            <a:srgbClr val="F0F8FA"/>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23529" y="5949280"/>
            <a:ext cx="8568952" cy="738664"/>
          </a:xfrm>
          <a:prstGeom prst="rect">
            <a:avLst/>
          </a:prstGeom>
          <a:noFill/>
        </p:spPr>
        <p:txBody>
          <a:bodyPr wrap="square" rtlCol="0">
            <a:spAutoFit/>
          </a:bodyPr>
          <a:lstStyle/>
          <a:p>
            <a:r>
              <a:rPr lang="en-US" sz="1400" dirty="0">
                <a:solidFill>
                  <a:srgbClr val="0070C0"/>
                </a:solidFill>
              </a:rPr>
              <a:t>An email, with a confirmation link, will be sent to the email address the user provided when creating their account.  User must use the confirmation link in the email to be confirmed as an authorized user for ESS.  Once the employee has been confirmed as a user, they can login in with their user name and password.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340768"/>
            <a:ext cx="4824536" cy="4187013"/>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1782" y="4504518"/>
            <a:ext cx="4584477" cy="1469028"/>
          </a:xfrm>
          <a:prstGeom prst="rect">
            <a:avLst/>
          </a:prstGeom>
          <a:noFill/>
          <a:ln w="9525">
            <a:solidFill>
              <a:srgbClr val="3CA2BE"/>
            </a:solidFill>
            <a:miter lim="800000"/>
            <a:headEnd/>
            <a:tailEnd/>
          </a:ln>
          <a:extLst>
            <a:ext uri="{909E8E84-426E-40DD-AFC4-6F175D3DCCD1}">
              <a14:hiddenFill xmlns:a14="http://schemas.microsoft.com/office/drawing/2010/main">
                <a:solidFill>
                  <a:schemeClr val="accent1"/>
                </a:solidFill>
              </a14:hiddenFill>
            </a:ext>
          </a:extLst>
        </p:spPr>
      </p:pic>
      <p:sp>
        <p:nvSpPr>
          <p:cNvPr id="12" name="Right Arrow 11"/>
          <p:cNvSpPr/>
          <p:nvPr/>
        </p:nvSpPr>
        <p:spPr>
          <a:xfrm>
            <a:off x="1312038" y="5157192"/>
            <a:ext cx="822122" cy="27243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a:stretch>
            <a:fillRect/>
          </a:stretch>
        </p:blipFill>
        <p:spPr>
          <a:xfrm>
            <a:off x="2170199" y="4913266"/>
            <a:ext cx="1707257" cy="939564"/>
          </a:xfrm>
          <a:prstGeom prst="rect">
            <a:avLst/>
          </a:prstGeom>
        </p:spPr>
      </p:pic>
      <p:sp>
        <p:nvSpPr>
          <p:cNvPr id="13" name="Right Arrow 12"/>
          <p:cNvSpPr/>
          <p:nvPr/>
        </p:nvSpPr>
        <p:spPr>
          <a:xfrm>
            <a:off x="3923927" y="5239032"/>
            <a:ext cx="545169" cy="26270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337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78098"/>
          </a:xfrm>
        </p:spPr>
        <p:txBody>
          <a:bodyPr>
            <a:normAutofit/>
          </a:bodyPr>
          <a:lstStyle/>
          <a:p>
            <a:r>
              <a:rPr lang="en-US" sz="1800" i="1" dirty="0"/>
              <a:t>Account Help </a:t>
            </a:r>
            <a:r>
              <a:rPr lang="en-US" sz="1800" dirty="0"/>
              <a:t>allows the employee to recover their password.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a:t>
            </a:r>
            <a:r>
              <a:rPr lang="fr-CA" sz="4000" b="1" i="1" dirty="0" err="1">
                <a:solidFill>
                  <a:prstClr val="white"/>
                </a:solidFill>
              </a:rPr>
              <a:t>Account</a:t>
            </a:r>
            <a:r>
              <a:rPr lang="fr-CA" sz="4000" b="1" i="1" dirty="0">
                <a:solidFill>
                  <a:prstClr val="white"/>
                </a:solidFill>
              </a:rPr>
              <a:t> Help</a:t>
            </a:r>
          </a:p>
        </p:txBody>
      </p:sp>
      <p:pic>
        <p:nvPicPr>
          <p:cNvPr id="7" name="Picture 6"/>
          <p:cNvPicPr>
            <a:picLocks noChangeAspect="1"/>
          </p:cNvPicPr>
          <p:nvPr/>
        </p:nvPicPr>
        <p:blipFill>
          <a:blip r:embed="rId2"/>
          <a:stretch>
            <a:fillRect/>
          </a:stretch>
        </p:blipFill>
        <p:spPr>
          <a:xfrm>
            <a:off x="204147" y="1441960"/>
            <a:ext cx="6437929" cy="2142662"/>
          </a:xfrm>
          <a:prstGeom prst="rect">
            <a:avLst/>
          </a:prstGeom>
        </p:spPr>
      </p:pic>
      <p:sp>
        <p:nvSpPr>
          <p:cNvPr id="25" name="Right Arrow 24"/>
          <p:cNvSpPr/>
          <p:nvPr/>
        </p:nvSpPr>
        <p:spPr>
          <a:xfrm rot="16200000">
            <a:off x="5251708" y="1755049"/>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3"/>
          <a:stretch>
            <a:fillRect/>
          </a:stretch>
        </p:blipFill>
        <p:spPr>
          <a:xfrm>
            <a:off x="457200" y="4232384"/>
            <a:ext cx="3526776" cy="1660028"/>
          </a:xfrm>
          <a:prstGeom prst="rect">
            <a:avLst/>
          </a:prstGeom>
          <a:ln>
            <a:solidFill>
              <a:srgbClr val="0000FF"/>
            </a:solidFill>
          </a:ln>
        </p:spPr>
      </p:pic>
      <p:sp>
        <p:nvSpPr>
          <p:cNvPr id="28" name="TextBox 27"/>
          <p:cNvSpPr txBox="1"/>
          <p:nvPr/>
        </p:nvSpPr>
        <p:spPr>
          <a:xfrm>
            <a:off x="3423112" y="1950632"/>
            <a:ext cx="5496767" cy="2246769"/>
          </a:xfrm>
          <a:prstGeom prst="rect">
            <a:avLst/>
          </a:prstGeom>
          <a:noFill/>
        </p:spPr>
        <p:txBody>
          <a:bodyPr wrap="square" rtlCol="0">
            <a:spAutoFit/>
          </a:bodyPr>
          <a:lstStyle/>
          <a:p>
            <a:r>
              <a:rPr lang="en-US" sz="1400" dirty="0">
                <a:solidFill>
                  <a:srgbClr val="0070C0"/>
                </a:solidFill>
              </a:rPr>
              <a:t>The </a:t>
            </a:r>
            <a:r>
              <a:rPr lang="en-US" sz="1400" i="1" dirty="0">
                <a:solidFill>
                  <a:srgbClr val="0070C0"/>
                </a:solidFill>
              </a:rPr>
              <a:t>Account Help </a:t>
            </a:r>
            <a:r>
              <a:rPr lang="en-US" sz="1400" dirty="0">
                <a:solidFill>
                  <a:srgbClr val="0070C0"/>
                </a:solidFill>
              </a:rPr>
              <a:t>allows a registered employee to recover their password with the </a:t>
            </a:r>
            <a:r>
              <a:rPr lang="en-US" sz="1400" i="1" dirty="0">
                <a:solidFill>
                  <a:srgbClr val="0070C0"/>
                </a:solidFill>
              </a:rPr>
              <a:t>Forgot Password</a:t>
            </a:r>
            <a:r>
              <a:rPr lang="en-US" sz="1400" dirty="0">
                <a:solidFill>
                  <a:srgbClr val="0070C0"/>
                </a:solidFill>
              </a:rPr>
              <a:t> recovery.  The employee must enter their User Name or Employee Number and press the </a:t>
            </a:r>
            <a:r>
              <a:rPr lang="en-US" sz="1400" i="1" dirty="0">
                <a:solidFill>
                  <a:srgbClr val="0070C0"/>
                </a:solidFill>
              </a:rPr>
              <a:t>Recover</a:t>
            </a:r>
            <a:r>
              <a:rPr lang="en-US" sz="1400" dirty="0">
                <a:solidFill>
                  <a:srgbClr val="0070C0"/>
                </a:solidFill>
              </a:rPr>
              <a:t> button.  An email with a ‘reset password’ link will be sent to employee’s ESS email address.  Once the employee clicks on the link in the email, a computer generated password is assigned to their user name.  The employee will receive a message and a email with the new password.  The employee can then login with the new password.  The password can be changed (instructions on page 40).  The </a:t>
            </a:r>
            <a:r>
              <a:rPr lang="en-US" sz="1400" i="1" dirty="0">
                <a:solidFill>
                  <a:srgbClr val="0070C0"/>
                </a:solidFill>
              </a:rPr>
              <a:t>Forgot Password</a:t>
            </a:r>
            <a:r>
              <a:rPr lang="en-US" sz="1400" dirty="0">
                <a:solidFill>
                  <a:srgbClr val="0070C0"/>
                </a:solidFill>
              </a:rPr>
              <a:t> will not work if the employee’s account has not been confirmed (see previous screen). </a:t>
            </a:r>
          </a:p>
        </p:txBody>
      </p:sp>
      <p:pic>
        <p:nvPicPr>
          <p:cNvPr id="30" name="Picture 29"/>
          <p:cNvPicPr>
            <a:picLocks noChangeAspect="1"/>
          </p:cNvPicPr>
          <p:nvPr/>
        </p:nvPicPr>
        <p:blipFill>
          <a:blip r:embed="rId4"/>
          <a:stretch>
            <a:fillRect/>
          </a:stretch>
        </p:blipFill>
        <p:spPr>
          <a:xfrm>
            <a:off x="4355975" y="4302450"/>
            <a:ext cx="2844593" cy="911080"/>
          </a:xfrm>
          <a:prstGeom prst="rect">
            <a:avLst/>
          </a:prstGeom>
          <a:ln>
            <a:solidFill>
              <a:srgbClr val="0000FF"/>
            </a:solidFill>
          </a:ln>
        </p:spPr>
      </p:pic>
      <p:pic>
        <p:nvPicPr>
          <p:cNvPr id="8" name="Picture 7"/>
          <p:cNvPicPr>
            <a:picLocks noChangeAspect="1"/>
          </p:cNvPicPr>
          <p:nvPr/>
        </p:nvPicPr>
        <p:blipFill>
          <a:blip r:embed="rId5"/>
          <a:stretch>
            <a:fillRect/>
          </a:stretch>
        </p:blipFill>
        <p:spPr>
          <a:xfrm>
            <a:off x="5148064" y="5045195"/>
            <a:ext cx="3284528" cy="1768592"/>
          </a:xfrm>
          <a:prstGeom prst="rect">
            <a:avLst/>
          </a:prstGeom>
          <a:ln>
            <a:solidFill>
              <a:srgbClr val="0000FF"/>
            </a:solidFill>
          </a:ln>
        </p:spPr>
      </p:pic>
      <p:sp>
        <p:nvSpPr>
          <p:cNvPr id="31" name="Right Arrow 30"/>
          <p:cNvSpPr/>
          <p:nvPr/>
        </p:nvSpPr>
        <p:spPr>
          <a:xfrm rot="10800000">
            <a:off x="2481951" y="2629907"/>
            <a:ext cx="909011" cy="20759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5400000">
            <a:off x="296948" y="3787386"/>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Arrow 32"/>
          <p:cNvSpPr/>
          <p:nvPr/>
        </p:nvSpPr>
        <p:spPr>
          <a:xfrm>
            <a:off x="1502586" y="5592448"/>
            <a:ext cx="2853389" cy="15467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Custom 8">
            <a:hlinkClick r:id="" action="ppaction://noaction" highlightClick="1"/>
          </p:cNvPr>
          <p:cNvSpPr/>
          <p:nvPr/>
        </p:nvSpPr>
        <p:spPr>
          <a:xfrm>
            <a:off x="706964" y="5118684"/>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Custom 33">
            <a:hlinkClick r:id="" action="ppaction://noaction" highlightClick="1"/>
          </p:cNvPr>
          <p:cNvSpPr/>
          <p:nvPr/>
        </p:nvSpPr>
        <p:spPr>
          <a:xfrm>
            <a:off x="5284047" y="5731955"/>
            <a:ext cx="795622" cy="245545"/>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927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296"/>
            <a:ext cx="8229600" cy="778098"/>
          </a:xfrm>
        </p:spPr>
        <p:txBody>
          <a:bodyPr>
            <a:normAutofit/>
          </a:bodyPr>
          <a:lstStyle/>
          <a:p>
            <a:r>
              <a:rPr lang="en-US" sz="1800" i="1" dirty="0"/>
              <a:t>Account Help </a:t>
            </a:r>
            <a:r>
              <a:rPr lang="en-US" sz="1800" dirty="0"/>
              <a:t>allows the employee to recover their user name.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a:t>
            </a:r>
            <a:r>
              <a:rPr lang="fr-CA" sz="4000" b="1" i="1" dirty="0" err="1">
                <a:solidFill>
                  <a:prstClr val="white"/>
                </a:solidFill>
              </a:rPr>
              <a:t>Account</a:t>
            </a:r>
            <a:r>
              <a:rPr lang="fr-CA" sz="4000" b="1" i="1" dirty="0">
                <a:solidFill>
                  <a:prstClr val="white"/>
                </a:solidFill>
              </a:rPr>
              <a:t> Help</a:t>
            </a:r>
          </a:p>
        </p:txBody>
      </p:sp>
      <p:pic>
        <p:nvPicPr>
          <p:cNvPr id="7" name="Picture 6"/>
          <p:cNvPicPr>
            <a:picLocks noChangeAspect="1"/>
          </p:cNvPicPr>
          <p:nvPr/>
        </p:nvPicPr>
        <p:blipFill>
          <a:blip r:embed="rId2"/>
          <a:stretch>
            <a:fillRect/>
          </a:stretch>
        </p:blipFill>
        <p:spPr>
          <a:xfrm>
            <a:off x="924983" y="1425519"/>
            <a:ext cx="6437929" cy="2142662"/>
          </a:xfrm>
          <a:prstGeom prst="rect">
            <a:avLst/>
          </a:prstGeom>
        </p:spPr>
      </p:pic>
      <p:sp>
        <p:nvSpPr>
          <p:cNvPr id="25" name="Right Arrow 24"/>
          <p:cNvSpPr/>
          <p:nvPr/>
        </p:nvSpPr>
        <p:spPr>
          <a:xfrm rot="16200000">
            <a:off x="5971788" y="1768626"/>
            <a:ext cx="296770" cy="2160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Custom 5">
            <a:hlinkClick r:id="" action="ppaction://noaction" highlightClick="1"/>
          </p:cNvPr>
          <p:cNvSpPr/>
          <p:nvPr/>
        </p:nvSpPr>
        <p:spPr>
          <a:xfrm>
            <a:off x="1114879" y="1940138"/>
            <a:ext cx="3171591" cy="1593071"/>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862594" y="1820450"/>
            <a:ext cx="3195277" cy="1587731"/>
          </a:xfrm>
          <a:prstGeom prst="rect">
            <a:avLst/>
          </a:prstGeom>
        </p:spPr>
      </p:pic>
      <p:sp>
        <p:nvSpPr>
          <p:cNvPr id="20" name="TextBox 19"/>
          <p:cNvSpPr txBox="1"/>
          <p:nvPr/>
        </p:nvSpPr>
        <p:spPr>
          <a:xfrm>
            <a:off x="4525654" y="2121631"/>
            <a:ext cx="4161146" cy="2462213"/>
          </a:xfrm>
          <a:prstGeom prst="rect">
            <a:avLst/>
          </a:prstGeom>
          <a:noFill/>
        </p:spPr>
        <p:txBody>
          <a:bodyPr wrap="square" rtlCol="0">
            <a:spAutoFit/>
          </a:bodyPr>
          <a:lstStyle/>
          <a:p>
            <a:r>
              <a:rPr lang="en-US" sz="1400" dirty="0">
                <a:solidFill>
                  <a:srgbClr val="0070C0"/>
                </a:solidFill>
              </a:rPr>
              <a:t>The </a:t>
            </a:r>
            <a:r>
              <a:rPr lang="en-US" sz="1400" i="1" dirty="0">
                <a:solidFill>
                  <a:srgbClr val="0070C0"/>
                </a:solidFill>
              </a:rPr>
              <a:t>Account Help </a:t>
            </a:r>
            <a:r>
              <a:rPr lang="en-US" sz="1400" dirty="0">
                <a:solidFill>
                  <a:srgbClr val="0070C0"/>
                </a:solidFill>
              </a:rPr>
              <a:t>allows a registered employee to recover their user name with the </a:t>
            </a:r>
            <a:r>
              <a:rPr lang="en-US" sz="1400" i="1" dirty="0">
                <a:solidFill>
                  <a:srgbClr val="0070C0"/>
                </a:solidFill>
              </a:rPr>
              <a:t>Forgot Username</a:t>
            </a:r>
            <a:r>
              <a:rPr lang="en-US" sz="1400" dirty="0">
                <a:solidFill>
                  <a:srgbClr val="0070C0"/>
                </a:solidFill>
              </a:rPr>
              <a:t> recovery.  The employee must enter their Employee Number and their ESS email address and press the </a:t>
            </a:r>
            <a:r>
              <a:rPr lang="en-US" sz="1400" i="1" dirty="0">
                <a:solidFill>
                  <a:srgbClr val="0070C0"/>
                </a:solidFill>
              </a:rPr>
              <a:t>Recover</a:t>
            </a:r>
            <a:r>
              <a:rPr lang="en-US" sz="1400" dirty="0">
                <a:solidFill>
                  <a:srgbClr val="0070C0"/>
                </a:solidFill>
              </a:rPr>
              <a:t> button.  An email with their user name will be sent to the employee’s ESS email address.  If the email address entered does not agree with the email address the employee register with, a message will be displayed and no email will be sent.  The </a:t>
            </a:r>
            <a:r>
              <a:rPr lang="en-US" sz="1400" i="1" dirty="0">
                <a:solidFill>
                  <a:srgbClr val="0070C0"/>
                </a:solidFill>
              </a:rPr>
              <a:t>Forgot Username </a:t>
            </a:r>
            <a:r>
              <a:rPr lang="en-US" sz="1400" dirty="0">
                <a:solidFill>
                  <a:srgbClr val="0070C0"/>
                </a:solidFill>
              </a:rPr>
              <a:t>will not work if the employee’s account has not been confirmed (see page 4). </a:t>
            </a:r>
          </a:p>
        </p:txBody>
      </p:sp>
      <p:sp>
        <p:nvSpPr>
          <p:cNvPr id="21" name="Right Arrow 20"/>
          <p:cNvSpPr/>
          <p:nvPr/>
        </p:nvSpPr>
        <p:spPr>
          <a:xfrm rot="5400000">
            <a:off x="857173" y="3657263"/>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889376" y="4147716"/>
            <a:ext cx="3075837" cy="1734029"/>
          </a:xfrm>
          <a:prstGeom prst="rect">
            <a:avLst/>
          </a:prstGeom>
        </p:spPr>
      </p:pic>
      <p:sp>
        <p:nvSpPr>
          <p:cNvPr id="23" name="Right Arrow 22"/>
          <p:cNvSpPr/>
          <p:nvPr/>
        </p:nvSpPr>
        <p:spPr>
          <a:xfrm rot="10800000">
            <a:off x="3896435" y="2394039"/>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121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296"/>
            <a:ext cx="8229600" cy="778098"/>
          </a:xfrm>
        </p:spPr>
        <p:txBody>
          <a:bodyPr>
            <a:normAutofit/>
          </a:bodyPr>
          <a:lstStyle/>
          <a:p>
            <a:r>
              <a:rPr lang="en-US" sz="1800" i="1" dirty="0"/>
              <a:t>Account Help </a:t>
            </a:r>
            <a:r>
              <a:rPr lang="en-US" sz="1800" dirty="0"/>
              <a:t>allows the employee to recover their user name.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a:t>
            </a:r>
            <a:r>
              <a:rPr lang="fr-CA" sz="4000" b="1" i="1" dirty="0" err="1">
                <a:solidFill>
                  <a:prstClr val="white"/>
                </a:solidFill>
              </a:rPr>
              <a:t>Account</a:t>
            </a:r>
            <a:r>
              <a:rPr lang="fr-CA" sz="4000" b="1" i="1" dirty="0">
                <a:solidFill>
                  <a:prstClr val="white"/>
                </a:solidFill>
              </a:rPr>
              <a:t> Help</a:t>
            </a:r>
          </a:p>
        </p:txBody>
      </p:sp>
      <p:sp>
        <p:nvSpPr>
          <p:cNvPr id="20" name="TextBox 19"/>
          <p:cNvSpPr txBox="1"/>
          <p:nvPr/>
        </p:nvSpPr>
        <p:spPr>
          <a:xfrm>
            <a:off x="399849" y="3863550"/>
            <a:ext cx="4161146" cy="738664"/>
          </a:xfrm>
          <a:prstGeom prst="rect">
            <a:avLst/>
          </a:prstGeom>
          <a:noFill/>
        </p:spPr>
        <p:txBody>
          <a:bodyPr wrap="square" rtlCol="0">
            <a:spAutoFit/>
          </a:bodyPr>
          <a:lstStyle/>
          <a:p>
            <a:r>
              <a:rPr lang="en-US" sz="1400" dirty="0">
                <a:solidFill>
                  <a:srgbClr val="0070C0"/>
                </a:solidFill>
              </a:rPr>
              <a:t>The </a:t>
            </a:r>
            <a:r>
              <a:rPr lang="en-US" sz="1400" i="1" dirty="0">
                <a:solidFill>
                  <a:srgbClr val="0070C0"/>
                </a:solidFill>
              </a:rPr>
              <a:t>Forgot username or password </a:t>
            </a:r>
            <a:r>
              <a:rPr lang="en-US" sz="1400" dirty="0">
                <a:solidFill>
                  <a:srgbClr val="0070C0"/>
                </a:solidFill>
              </a:rPr>
              <a:t>link on login screen is a fast link to the </a:t>
            </a:r>
            <a:r>
              <a:rPr lang="en-US" sz="1400" i="1" dirty="0">
                <a:solidFill>
                  <a:srgbClr val="0070C0"/>
                </a:solidFill>
              </a:rPr>
              <a:t>Forgot Password and</a:t>
            </a:r>
            <a:r>
              <a:rPr lang="en-US" sz="1400" dirty="0">
                <a:solidFill>
                  <a:srgbClr val="0070C0"/>
                </a:solidFill>
              </a:rPr>
              <a:t> </a:t>
            </a:r>
            <a:r>
              <a:rPr lang="en-US" sz="1400" i="1" dirty="0">
                <a:solidFill>
                  <a:srgbClr val="0070C0"/>
                </a:solidFill>
              </a:rPr>
              <a:t>Forgot Username</a:t>
            </a:r>
            <a:r>
              <a:rPr lang="en-US" sz="1400" dirty="0">
                <a:solidFill>
                  <a:srgbClr val="0070C0"/>
                </a:solidFill>
              </a:rPr>
              <a:t> functionality under the </a:t>
            </a:r>
            <a:r>
              <a:rPr lang="en-US" sz="1400" i="1" dirty="0">
                <a:solidFill>
                  <a:srgbClr val="0070C0"/>
                </a:solidFill>
              </a:rPr>
              <a:t>Account Help.</a:t>
            </a:r>
            <a:endParaRPr lang="en-US" sz="1400" dirty="0">
              <a:solidFill>
                <a:srgbClr val="0070C0"/>
              </a:solidFill>
            </a:endParaRPr>
          </a:p>
        </p:txBody>
      </p:sp>
      <p:pic>
        <p:nvPicPr>
          <p:cNvPr id="3" name="Picture 2"/>
          <p:cNvPicPr>
            <a:picLocks noChangeAspect="1"/>
          </p:cNvPicPr>
          <p:nvPr/>
        </p:nvPicPr>
        <p:blipFill>
          <a:blip r:embed="rId2"/>
          <a:stretch>
            <a:fillRect/>
          </a:stretch>
        </p:blipFill>
        <p:spPr>
          <a:xfrm>
            <a:off x="1256015" y="1316467"/>
            <a:ext cx="6552728" cy="2128625"/>
          </a:xfrm>
          <a:prstGeom prst="rect">
            <a:avLst/>
          </a:prstGeom>
        </p:spPr>
      </p:pic>
      <p:sp>
        <p:nvSpPr>
          <p:cNvPr id="13" name="Right Arrow 12"/>
          <p:cNvSpPr/>
          <p:nvPr/>
        </p:nvSpPr>
        <p:spPr>
          <a:xfrm>
            <a:off x="3731719" y="2852936"/>
            <a:ext cx="629219" cy="1908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4703820" y="2736673"/>
            <a:ext cx="3495303" cy="2519029"/>
          </a:xfrm>
          <a:prstGeom prst="rect">
            <a:avLst/>
          </a:prstGeom>
          <a:ln>
            <a:solidFill>
              <a:srgbClr val="CDE8EF"/>
            </a:solidFill>
          </a:ln>
        </p:spPr>
      </p:pic>
    </p:spTree>
    <p:extLst>
      <p:ext uri="{BB962C8B-B14F-4D97-AF65-F5344CB8AC3E}">
        <p14:creationId xmlns:p14="http://schemas.microsoft.com/office/powerpoint/2010/main" val="336438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fontScale="90000"/>
          </a:bodyPr>
          <a:lstStyle/>
          <a:p>
            <a:r>
              <a:rPr lang="en-US" sz="1800" dirty="0"/>
              <a:t>The Main screen will display the Logo and Welcome Message with the menu options available on the toolbar.  Each menu options can be expanded to display transactions available.  If user is an Administrator for ESS, they will also see Site Administration in their menu options.</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4000" b="1" i="1" dirty="0">
                <a:solidFill>
                  <a:prstClr val="white"/>
                </a:solidFill>
              </a:rPr>
              <a:t>Employee Self Service – Menu</a:t>
            </a:r>
          </a:p>
        </p:txBody>
      </p:sp>
      <p:pic>
        <p:nvPicPr>
          <p:cNvPr id="3" name="Picture 2"/>
          <p:cNvPicPr>
            <a:picLocks noChangeAspect="1"/>
          </p:cNvPicPr>
          <p:nvPr/>
        </p:nvPicPr>
        <p:blipFill>
          <a:blip r:embed="rId2"/>
          <a:stretch>
            <a:fillRect/>
          </a:stretch>
        </p:blipFill>
        <p:spPr>
          <a:xfrm>
            <a:off x="755576" y="2132856"/>
            <a:ext cx="7421066" cy="2462262"/>
          </a:xfrm>
          <a:prstGeom prst="rect">
            <a:avLst/>
          </a:prstGeom>
        </p:spPr>
      </p:pic>
      <p:pic>
        <p:nvPicPr>
          <p:cNvPr id="6" name="Picture 5"/>
          <p:cNvPicPr>
            <a:picLocks noChangeAspect="1"/>
          </p:cNvPicPr>
          <p:nvPr/>
        </p:nvPicPr>
        <p:blipFill>
          <a:blip r:embed="rId3"/>
          <a:stretch>
            <a:fillRect/>
          </a:stretch>
        </p:blipFill>
        <p:spPr>
          <a:xfrm>
            <a:off x="2799315" y="4301565"/>
            <a:ext cx="1629319" cy="2507928"/>
          </a:xfrm>
          <a:prstGeom prst="rect">
            <a:avLst/>
          </a:prstGeom>
        </p:spPr>
      </p:pic>
      <p:pic>
        <p:nvPicPr>
          <p:cNvPr id="10" name="Picture 9"/>
          <p:cNvPicPr>
            <a:picLocks noChangeAspect="1"/>
          </p:cNvPicPr>
          <p:nvPr/>
        </p:nvPicPr>
        <p:blipFill>
          <a:blip r:embed="rId4"/>
          <a:stretch>
            <a:fillRect/>
          </a:stretch>
        </p:blipFill>
        <p:spPr>
          <a:xfrm>
            <a:off x="4608004" y="4301565"/>
            <a:ext cx="1400316" cy="783980"/>
          </a:xfrm>
          <a:prstGeom prst="rect">
            <a:avLst/>
          </a:prstGeom>
        </p:spPr>
      </p:pic>
    </p:spTree>
    <p:extLst>
      <p:ext uri="{BB962C8B-B14F-4D97-AF65-F5344CB8AC3E}">
        <p14:creationId xmlns:p14="http://schemas.microsoft.com/office/powerpoint/2010/main" val="2607220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35535"/>
            <a:ext cx="8568952" cy="1039315"/>
          </a:xfrm>
        </p:spPr>
        <p:txBody>
          <a:bodyPr>
            <a:normAutofit/>
          </a:bodyPr>
          <a:lstStyle/>
          <a:p>
            <a:r>
              <a:rPr lang="en-US" sz="1800" dirty="0"/>
              <a:t>The Personal menu contains the sub-menu for Payroll Inquiry which includes the Inquiries available for the employee.  </a:t>
            </a:r>
          </a:p>
        </p:txBody>
      </p:sp>
      <p:sp>
        <p:nvSpPr>
          <p:cNvPr id="4" name="Rectangle 3"/>
          <p:cNvSpPr/>
          <p:nvPr/>
        </p:nvSpPr>
        <p:spPr>
          <a:xfrm>
            <a:off x="0" y="26815"/>
            <a:ext cx="9144000" cy="90872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CA" sz="3600" b="1" i="1" dirty="0">
                <a:solidFill>
                  <a:prstClr val="white"/>
                </a:solidFill>
              </a:rPr>
              <a:t>Employee Self Service–Personal/Payroll Inquiry </a:t>
            </a:r>
          </a:p>
        </p:txBody>
      </p:sp>
      <p:pic>
        <p:nvPicPr>
          <p:cNvPr id="5" name="Picture 4"/>
          <p:cNvPicPr>
            <a:picLocks noChangeAspect="1"/>
          </p:cNvPicPr>
          <p:nvPr/>
        </p:nvPicPr>
        <p:blipFill>
          <a:blip r:embed="rId2"/>
          <a:stretch>
            <a:fillRect/>
          </a:stretch>
        </p:blipFill>
        <p:spPr>
          <a:xfrm>
            <a:off x="3128962" y="2204864"/>
            <a:ext cx="2886075" cy="4352925"/>
          </a:xfrm>
          <a:prstGeom prst="rect">
            <a:avLst/>
          </a:prstGeom>
        </p:spPr>
      </p:pic>
      <p:sp>
        <p:nvSpPr>
          <p:cNvPr id="9" name="Rounded Rectangle 8"/>
          <p:cNvSpPr/>
          <p:nvPr/>
        </p:nvSpPr>
        <p:spPr>
          <a:xfrm>
            <a:off x="3330922" y="2901674"/>
            <a:ext cx="2554163" cy="1440160"/>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3006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20702</TotalTime>
  <Words>1560</Words>
  <Application>Microsoft Office PowerPoint</Application>
  <PresentationFormat>On-screen Show (4:3)</PresentationFormat>
  <Paragraphs>100</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Aharoni</vt:lpstr>
      <vt:lpstr>Arial</vt:lpstr>
      <vt:lpstr>Calibri</vt:lpstr>
      <vt:lpstr>Wingdings</vt:lpstr>
      <vt:lpstr>Thème Office</vt:lpstr>
      <vt:lpstr>PowerPoint Presentation</vt:lpstr>
      <vt:lpstr>PowerPoint Presentation</vt:lpstr>
      <vt:lpstr>Registration on Log In screen</vt:lpstr>
      <vt:lpstr>All employees must create an account in ESS.  </vt:lpstr>
      <vt:lpstr>Account Help allows the employee to recover their password.   </vt:lpstr>
      <vt:lpstr>Account Help allows the employee to recover their user name.  </vt:lpstr>
      <vt:lpstr>Account Help allows the employee to recover their user name.  </vt:lpstr>
      <vt:lpstr>The Main screen will display the Logo and Welcome Message with the menu options available on the toolbar.  Each menu options can be expanded to display transactions available.  If user is an Administrator for ESS, they will also see Site Administration in their menu options.</vt:lpstr>
      <vt:lpstr>The Personal menu contains the sub-menu for Payroll Inquiry which includes the Inquiries available for the employee.  </vt:lpstr>
      <vt:lpstr>The Deduction Inquiry allows for viewing and printing the employee and employer cost for employee elected deductions. </vt:lpstr>
      <vt:lpstr>Employees can view and print their earnings summary by selecting the year they wish to view.   </vt:lpstr>
      <vt:lpstr>If the district uses Harris School Solutions' Document Services product to produce their W2 records, the employee can view and print their W2 for the selected year.   </vt:lpstr>
      <vt:lpstr>Employee can view and print check/statement summary for a specific check date range.  The employee can view check detail by clicking on a particular check.  </vt:lpstr>
      <vt:lpstr>If an employee has extra pay, pay adjustments or substitute pay for a specific check, they can view detail information about the pay by clicking on Adjusts/Sub Details link.  </vt:lpstr>
      <vt:lpstr>Employee’s detail check information can be displayed and printed. </vt:lpstr>
      <vt:lpstr>If the district is using Harris School Solutions' Document Service product to produce their checks and statements, the check/statement detail will display as a copy of the original check/statement.   The employee can also print a copy of the displayed check/statement.  </vt:lpstr>
      <vt:lpstr>Leave Menu allows the employee to see their leave history and leave balances.  </vt:lpstr>
      <vt:lpstr>Employee can view and print their current leave balances.   The leave earned and used are reflective of the last completed payroll.</vt:lpstr>
      <vt:lpstr>Employee can view and print their detail leave history for a specific date range.</vt:lpstr>
      <vt:lpstr>Documents menu allows the employee to view the employee’s personal documents.  The Electronic Forms Agreement will be available in the menu IF your district is using this option.  </vt:lpstr>
      <vt:lpstr>Employee can view and print their detail check, W2, Truth In Salary or 1095C forms if these documents are available.</vt:lpstr>
      <vt:lpstr>Employee can view and print their detail check information by selecting checks from drop down and pressing the search button.  A list of all the employee check/statements will be displayed.  Employee will then click on the check/statement to view and the check will open in a separate browser tab.   The check/statement can then be printed or saved.  Each tab that is opened with detail records must be closed manually when logging out of ESS.  </vt:lpstr>
      <vt:lpstr>Employee can view and print their W2 records by selecting W2 from drop down and pressing the search button.  A list of all the employee W2s by year will be displayed.  Employee will click on the W2 to view the detail record.  The document will open in a separate browser tab.   The W2 can then be printed or saved.  Each tab that is opened with detail records must be closed manually when logging out of ESS.  </vt:lpstr>
      <vt:lpstr>Employee can view and print their Truth In Salary documents by selecting Truth In Salary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Employee can view and print their 1095C documents by selecting 1095C from drop down and pressing the search button.  A list of all the employee’s document by year will be displayed.  Employee will click on the document to view the detail.  The document will open in a separate browser tab.   The document can then be printed or saved.  Each tab that is opened with a detail record must be closed manually when logging out of ESS.  </vt:lpstr>
      <vt:lpstr>Employee can change their choice for tax form delivery by selecting the option and save.  Districts can also require that the Agreement be signed by all employees on initial login to ESS.  This option may not be used by all districts.  </vt:lpstr>
      <vt:lpstr>The About ESS Menu option identifies the Product Version and the District.  The District’s contact information for Employee Self Service can also be displayed here.</vt:lpstr>
      <vt:lpstr>An employee can manage their ESS account by clicking on their user name in the toolbar.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Brendan Jones</dc:creator>
  <cp:lastModifiedBy>Natalie Whitten</cp:lastModifiedBy>
  <cp:revision>561</cp:revision>
  <cp:lastPrinted>2013-10-08T03:58:14Z</cp:lastPrinted>
  <dcterms:created xsi:type="dcterms:W3CDTF">2012-03-01T14:59:38Z</dcterms:created>
  <dcterms:modified xsi:type="dcterms:W3CDTF">2022-10-18T14:20:21Z</dcterms:modified>
</cp:coreProperties>
</file>